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57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76" r:id="rId20"/>
    <p:sldId id="277" r:id="rId21"/>
    <p:sldId id="278" r:id="rId22"/>
    <p:sldId id="274" r:id="rId23"/>
    <p:sldId id="279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77"/>
    <p:restoredTop sz="95921"/>
  </p:normalViewPr>
  <p:slideViewPr>
    <p:cSldViewPr snapToGrid="0" snapToObjects="1">
      <p:cViewPr>
        <p:scale>
          <a:sx n="63" d="100"/>
          <a:sy n="63" d="100"/>
        </p:scale>
        <p:origin x="-272" y="1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letmegooglethat.com/?q=how+to+syso+in+intellij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QaCYMgyprtc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8CC72-8287-EE4D-8114-149296622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/>
              <a:t>תכנות מונחה עצמים</a:t>
            </a:r>
            <a:br>
              <a:rPr lang="he-IL" dirty="0"/>
            </a:br>
            <a:r>
              <a:rPr lang="he-IL" dirty="0"/>
              <a:t>תרגול 1</a:t>
            </a:r>
            <a:br>
              <a:rPr lang="he-IL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D8009E-5BE3-9E48-B259-52C1304435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</a:pPr>
            <a:r>
              <a:rPr lang="he-IL" dirty="0"/>
              <a:t>מייל:  </a:t>
            </a:r>
            <a:r>
              <a:rPr lang="en-US" dirty="0"/>
              <a:t> </a:t>
            </a:r>
            <a:r>
              <a:rPr lang="en-US" cap="none" dirty="0" err="1"/>
              <a:t>Itai.lash@gmail.com</a:t>
            </a:r>
            <a:endParaRPr lang="en-US" cap="none" dirty="0"/>
          </a:p>
          <a:p>
            <a:pPr marL="0" indent="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</a:pPr>
            <a:r>
              <a:rPr lang="he-IL" cap="none" dirty="0"/>
              <a:t>נכתב ע"י: איתי לשובר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857098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DFA0E-360A-BD4C-A2EF-A0D43AADD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90500"/>
            <a:ext cx="9905998" cy="1905000"/>
          </a:xfrm>
        </p:spPr>
        <p:txBody>
          <a:bodyPr/>
          <a:lstStyle/>
          <a:p>
            <a:pPr algn="ctr" rtl="1"/>
            <a:r>
              <a:rPr lang="en-US" cap="none" dirty="0" err="1">
                <a:effectLst/>
                <a:latin typeface="Segoe UI" panose="020B0502040204020203" pitchFamily="34" charset="0"/>
              </a:rPr>
              <a:t>Enum</a:t>
            </a:r>
            <a:endParaRPr lang="en-US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9B32B-6CEE-2D43-9BBF-13624F53A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76839"/>
            <a:ext cx="9905998" cy="3124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cap="none" dirty="0">
                <a:solidFill>
                  <a:schemeClr val="tx1"/>
                </a:solidFill>
              </a:rPr>
              <a:t>An </a:t>
            </a:r>
            <a:r>
              <a:rPr lang="en-US" sz="1800" cap="none" dirty="0" err="1">
                <a:solidFill>
                  <a:schemeClr val="tx1"/>
                </a:solidFill>
              </a:rPr>
              <a:t>enum</a:t>
            </a:r>
            <a:r>
              <a:rPr lang="en-US" sz="1800" cap="none" dirty="0">
                <a:solidFill>
                  <a:schemeClr val="tx1"/>
                </a:solidFill>
              </a:rPr>
              <a:t> is a special "class" that represents a group of constants (unchangeable variables, like final variables).</a:t>
            </a:r>
          </a:p>
          <a:p>
            <a:pPr marL="0" indent="0">
              <a:buNone/>
            </a:pPr>
            <a:endParaRPr lang="en-US" sz="1800" cap="none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800" cap="none" dirty="0">
                <a:solidFill>
                  <a:schemeClr val="tx1"/>
                </a:solidFill>
              </a:rPr>
              <a:t>To create an </a:t>
            </a:r>
            <a:r>
              <a:rPr lang="en-US" sz="1800" cap="none" dirty="0" err="1">
                <a:solidFill>
                  <a:schemeClr val="tx1"/>
                </a:solidFill>
              </a:rPr>
              <a:t>enum</a:t>
            </a:r>
            <a:r>
              <a:rPr lang="en-US" sz="1800" cap="none" dirty="0">
                <a:solidFill>
                  <a:schemeClr val="tx1"/>
                </a:solidFill>
              </a:rPr>
              <a:t>, use the </a:t>
            </a:r>
            <a:r>
              <a:rPr lang="en-US" sz="1800" cap="none" dirty="0" err="1">
                <a:solidFill>
                  <a:schemeClr val="tx1"/>
                </a:solidFill>
              </a:rPr>
              <a:t>enum</a:t>
            </a:r>
            <a:r>
              <a:rPr lang="en-US" sz="1800" cap="none" dirty="0">
                <a:solidFill>
                  <a:schemeClr val="tx1"/>
                </a:solidFill>
              </a:rPr>
              <a:t> keyword (instead of class or interface), and separate the constants with a comma. Note that they should be in uppercase letters:</a:t>
            </a:r>
          </a:p>
          <a:p>
            <a:pPr marL="0" indent="0">
              <a:buNone/>
            </a:pPr>
            <a:endParaRPr lang="en-US" sz="1800" cap="none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cap="none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he-IL" cap="none" dirty="0">
              <a:solidFill>
                <a:schemeClr val="tx1"/>
              </a:solidFill>
            </a:endParaRPr>
          </a:p>
          <a:p>
            <a:pPr marL="2857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cap="none" dirty="0"/>
          </a:p>
        </p:txBody>
      </p:sp>
      <p:pic>
        <p:nvPicPr>
          <p:cNvPr id="4" name="תמונה 5">
            <a:extLst>
              <a:ext uri="{FF2B5EF4-FFF2-40B4-BE49-F238E27FC236}">
                <a16:creationId xmlns:a16="http://schemas.microsoft.com/office/drawing/2014/main" id="{4F496C46-1D72-8847-BE42-82224E59E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691" y="3643727"/>
            <a:ext cx="415290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3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9713E-26AE-8F44-97F6-35601D0A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457200" rtl="1" eaLnBrk="1" latinLnBrk="0" hangingPunct="1">
              <a:spcBef>
                <a:spcPct val="0"/>
              </a:spcBef>
              <a:buNone/>
            </a:pPr>
            <a:r>
              <a:rPr lang="en-US" cap="none" dirty="0"/>
              <a:t>For each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856CC-1451-174B-9371-F9E53572A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514600"/>
            <a:ext cx="5953125" cy="1390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280557-5634-3E4E-B78A-C54E1452F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4508948"/>
            <a:ext cx="3844151" cy="7021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83DB5A-06A1-5C40-A6FF-20CF2E0F78EF}"/>
              </a:ext>
            </a:extLst>
          </p:cNvPr>
          <p:cNvSpPr/>
          <p:nvPr/>
        </p:nvSpPr>
        <p:spPr>
          <a:xfrm>
            <a:off x="1141413" y="4022433"/>
            <a:ext cx="1109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chemeClr val="bg2">
                    <a:lumMod val="10000"/>
                    <a:lumOff val="90000"/>
                  </a:schemeClr>
                </a:solidFill>
              </a:rPr>
              <a:t>Output: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018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9713E-26AE-8F44-97F6-35601D0A1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483" y="-225836"/>
            <a:ext cx="9905998" cy="1905000"/>
          </a:xfrm>
        </p:spPr>
        <p:txBody>
          <a:bodyPr/>
          <a:lstStyle/>
          <a:p>
            <a:pPr algn="ctr"/>
            <a:r>
              <a:rPr lang="en-US" cap="none" dirty="0"/>
              <a:t>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D8FCB-6233-D34B-A782-CD48271B7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747" y="1449100"/>
            <a:ext cx="9905998" cy="3124201"/>
          </a:xfrm>
        </p:spPr>
        <p:txBody>
          <a:bodyPr/>
          <a:lstStyle/>
          <a:p>
            <a:pPr marL="0" indent="0">
              <a:buNone/>
            </a:pPr>
            <a:r>
              <a:rPr lang="en-US" cap="none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Java - What are Classes and Objects?</a:t>
            </a:r>
          </a:p>
          <a:p>
            <a:pPr marL="0" indent="0">
              <a:buNone/>
            </a:pPr>
            <a:r>
              <a:rPr lang="en-US" cap="none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Classes and objects are the two main aspects of object-oriented programming.</a:t>
            </a:r>
          </a:p>
          <a:p>
            <a:pPr marL="0" indent="0">
              <a:buNone/>
            </a:pPr>
            <a:r>
              <a:rPr lang="en-US" cap="none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Look at the following illustration to see the difference between class and objects:</a:t>
            </a:r>
            <a:endParaRPr lang="he-IL" cap="none" dirty="0">
              <a:solidFill>
                <a:schemeClr val="tx1"/>
              </a:solidFill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he-IL" sz="1050" cap="none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en-US" sz="1050" cap="none" dirty="0">
              <a:solidFill>
                <a:schemeClr val="tx1"/>
              </a:solidFill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he-IL" sz="1050" cap="none" dirty="0">
              <a:solidFill>
                <a:schemeClr val="tx1"/>
              </a:solidFill>
            </a:endParaRPr>
          </a:p>
          <a:p>
            <a:endParaRPr lang="en-US" cap="none" dirty="0"/>
          </a:p>
        </p:txBody>
      </p:sp>
      <p:pic>
        <p:nvPicPr>
          <p:cNvPr id="4" name="תמונה 5">
            <a:extLst>
              <a:ext uri="{FF2B5EF4-FFF2-40B4-BE49-F238E27FC236}">
                <a16:creationId xmlns:a16="http://schemas.microsoft.com/office/drawing/2014/main" id="{B19C08F6-84DF-3B42-9AF9-0B621CA9C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914" y="3204627"/>
            <a:ext cx="7615237" cy="329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351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9713E-26AE-8F44-97F6-35601D0A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/>
              <a:t>Classes </a:t>
            </a:r>
            <a:r>
              <a:rPr lang="en-US" cap="none" dirty="0">
                <a:effectLst/>
                <a:latin typeface="Segoe UI" panose="020B0502040204020203" pitchFamily="34" charset="0"/>
              </a:rPr>
              <a:t>Constructors</a:t>
            </a:r>
            <a:br>
              <a:rPr lang="en-US" cap="none" dirty="0">
                <a:effectLst/>
                <a:latin typeface="Segoe UI" panose="020B0502040204020203" pitchFamily="34" charset="0"/>
              </a:rPr>
            </a:br>
            <a:r>
              <a:rPr lang="en-US" cap="none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D8FCB-6233-D34B-A782-CD48271B7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69532"/>
            <a:ext cx="9905998" cy="312420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Create a Class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To create a class, use the keyword class:</a:t>
            </a:r>
            <a:endParaRPr lang="he-IL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4" name="תמונה 9">
            <a:extLst>
              <a:ext uri="{FF2B5EF4-FFF2-40B4-BE49-F238E27FC236}">
                <a16:creationId xmlns:a16="http://schemas.microsoft.com/office/drawing/2014/main" id="{9FFDB176-F498-1349-8622-D8B800257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3891287"/>
            <a:ext cx="6034088" cy="200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850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9713E-26AE-8F44-97F6-35601D0A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/>
              <a:t>Classes </a:t>
            </a:r>
            <a:r>
              <a:rPr lang="en-US" cap="none" dirty="0">
                <a:effectLst/>
                <a:latin typeface="Segoe UI" panose="020B0502040204020203" pitchFamily="34" charset="0"/>
              </a:rPr>
              <a:t>methods</a:t>
            </a:r>
            <a:r>
              <a:rPr lang="en-US" cap="none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D8FCB-6233-D34B-A782-CD48271B7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74332"/>
            <a:ext cx="9905998" cy="3124201"/>
          </a:xfrm>
        </p:spPr>
        <p:txBody>
          <a:bodyPr/>
          <a:lstStyle/>
          <a:p>
            <a:pPr marL="0" indent="0">
              <a:buNone/>
            </a:pPr>
            <a:r>
              <a:rPr lang="en-US" cap="none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Java class methods</a:t>
            </a:r>
            <a:r>
              <a:rPr lang="en-US" cap="none" dirty="0">
                <a:solidFill>
                  <a:schemeClr val="tx1"/>
                </a:solidFill>
                <a:latin typeface="Segoe UI" panose="020B0502040204020203" pitchFamily="34" charset="0"/>
              </a:rPr>
              <a:t>: </a:t>
            </a:r>
            <a:endParaRPr lang="he-IL" cap="none" dirty="0">
              <a:solidFill>
                <a:schemeClr val="tx1"/>
              </a:solidFill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he-IL" sz="11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en-US" sz="1100" dirty="0">
              <a:solidFill>
                <a:schemeClr val="tx1"/>
              </a:solidFill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he-IL" sz="11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4" name="תמונה 6">
            <a:extLst>
              <a:ext uri="{FF2B5EF4-FFF2-40B4-BE49-F238E27FC236}">
                <a16:creationId xmlns:a16="http://schemas.microsoft.com/office/drawing/2014/main" id="{576A6DCB-1F2E-B24A-BA75-5BE2F4424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3636432"/>
            <a:ext cx="5297329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5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9713E-26AE-8F44-97F6-35601D0A1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38667"/>
            <a:ext cx="9905998" cy="1905000"/>
          </a:xfrm>
        </p:spPr>
        <p:txBody>
          <a:bodyPr/>
          <a:lstStyle/>
          <a:p>
            <a:pPr algn="ctr"/>
            <a:r>
              <a:rPr lang="en-US" dirty="0"/>
              <a:t>Classes constructor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D8FCB-6233-D34B-A782-CD48271B7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71133"/>
            <a:ext cx="9905998" cy="3124201"/>
          </a:xfrm>
        </p:spPr>
        <p:txBody>
          <a:bodyPr/>
          <a:lstStyle/>
          <a:p>
            <a:pPr marL="0" indent="0">
              <a:buNone/>
            </a:pPr>
            <a:r>
              <a:rPr lang="en-US" cap="none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A constructor in Java is a </a:t>
            </a:r>
            <a:r>
              <a:rPr lang="en-US" b="1" cap="none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special method</a:t>
            </a:r>
            <a:r>
              <a:rPr lang="en-US" cap="none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 that is used to initialize o</a:t>
            </a:r>
            <a:r>
              <a:rPr lang="en-US" i="1" cap="none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b</a:t>
            </a:r>
            <a:r>
              <a:rPr lang="en-US" cap="none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jects. The constructor is called when an object of a class is created. It can be used to set initial values for object attributes:</a:t>
            </a:r>
          </a:p>
          <a:p>
            <a:pPr marL="0" indent="0">
              <a:buNone/>
            </a:pPr>
            <a:endParaRPr lang="he-IL" cap="none" dirty="0">
              <a:solidFill>
                <a:schemeClr val="tx1"/>
              </a:solidFill>
            </a:endParaRPr>
          </a:p>
          <a:p>
            <a:endParaRPr lang="en-US" cap="non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EB3A71-9519-EF47-9A3E-E81F6B077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079" y="3845984"/>
            <a:ext cx="4316173" cy="21397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7C2892-B335-9C46-9813-6AF86EF58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70" y="3845984"/>
            <a:ext cx="6797535" cy="213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16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9713E-26AE-8F44-97F6-35601D0A1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74172"/>
            <a:ext cx="9905998" cy="1905000"/>
          </a:xfrm>
        </p:spPr>
        <p:txBody>
          <a:bodyPr/>
          <a:lstStyle/>
          <a:p>
            <a:pPr algn="ctr"/>
            <a:r>
              <a:rPr lang="en-US" cap="none" dirty="0"/>
              <a:t>Classes</a:t>
            </a:r>
            <a:r>
              <a:rPr lang="en-US" cap="none" dirty="0">
                <a:effectLst/>
                <a:latin typeface="Segoe UI" panose="020B0502040204020203" pitchFamily="34" charset="0"/>
              </a:rPr>
              <a:t> Encapsulation</a:t>
            </a:r>
            <a:r>
              <a:rPr lang="en-US" cap="none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D8FCB-6233-D34B-A782-CD48271B7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980390"/>
            <a:ext cx="9905998" cy="3124201"/>
          </a:xfrm>
        </p:spPr>
        <p:txBody>
          <a:bodyPr/>
          <a:lstStyle/>
          <a:p>
            <a:pPr marL="0" indent="0">
              <a:buNone/>
            </a:pPr>
            <a:r>
              <a:rPr lang="en-US" cap="none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The meaning of Encapsulation, is to make sure that "sensitive" data is hidden from users. To achieve this, you must:</a:t>
            </a:r>
          </a:p>
          <a:p>
            <a:pPr marL="0" indent="0">
              <a:buNone/>
            </a:pPr>
            <a:r>
              <a:rPr lang="en-US" cap="none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declare class variables/attributes as private</a:t>
            </a:r>
          </a:p>
          <a:p>
            <a:pPr marL="0" indent="0">
              <a:buNone/>
            </a:pPr>
            <a:r>
              <a:rPr lang="en-US" cap="none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provide public get and set methods to access and update the value of a private variable</a:t>
            </a:r>
            <a:endParaRPr lang="he-IL" cap="none" dirty="0">
              <a:solidFill>
                <a:schemeClr val="tx1"/>
              </a:solidFill>
            </a:endParaRPr>
          </a:p>
          <a:p>
            <a:endParaRPr lang="en-US" cap="none" dirty="0"/>
          </a:p>
        </p:txBody>
      </p:sp>
      <p:pic>
        <p:nvPicPr>
          <p:cNvPr id="4" name="תמונה 6">
            <a:extLst>
              <a:ext uri="{FF2B5EF4-FFF2-40B4-BE49-F238E27FC236}">
                <a16:creationId xmlns:a16="http://schemas.microsoft.com/office/drawing/2014/main" id="{566D9C5E-F159-E242-BE34-5C6626C5A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820" y="3317529"/>
            <a:ext cx="5107378" cy="318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299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9713E-26AE-8F44-97F6-35601D0A1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162" y="0"/>
            <a:ext cx="9905998" cy="1905000"/>
          </a:xfrm>
        </p:spPr>
        <p:txBody>
          <a:bodyPr/>
          <a:lstStyle/>
          <a:p>
            <a:pPr algn="ctr"/>
            <a:r>
              <a:rPr lang="en-US" cap="none" dirty="0"/>
              <a:t>Classes Modifier </a:t>
            </a:r>
          </a:p>
        </p:txBody>
      </p:sp>
      <p:pic>
        <p:nvPicPr>
          <p:cNvPr id="4" name="מציין מיקום תוכן 4">
            <a:extLst>
              <a:ext uri="{FF2B5EF4-FFF2-40B4-BE49-F238E27FC236}">
                <a16:creationId xmlns:a16="http://schemas.microsoft.com/office/drawing/2014/main" id="{06D7C92D-8757-0C47-AE12-58D95E777B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8301" y="1436914"/>
            <a:ext cx="7307720" cy="4749701"/>
          </a:xfrm>
        </p:spPr>
      </p:pic>
    </p:spTree>
    <p:extLst>
      <p:ext uri="{BB962C8B-B14F-4D97-AF65-F5344CB8AC3E}">
        <p14:creationId xmlns:p14="http://schemas.microsoft.com/office/powerpoint/2010/main" val="2391363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9713E-26AE-8F44-97F6-35601D0A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/>
              <a:t>Classes </a:t>
            </a:r>
            <a:r>
              <a:rPr lang="en-US" cap="none" dirty="0">
                <a:effectLst/>
                <a:latin typeface="Segoe UI" panose="020B0502040204020203" pitchFamily="34" charset="0"/>
              </a:rPr>
              <a:t>Packages &amp; API</a:t>
            </a:r>
            <a:br>
              <a:rPr lang="en-US" cap="none" dirty="0">
                <a:effectLst/>
                <a:latin typeface="Segoe UI" panose="020B0502040204020203" pitchFamily="34" charset="0"/>
              </a:rPr>
            </a:br>
            <a:endParaRPr lang="en-US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D8FCB-6233-D34B-A782-CD48271B7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562100"/>
            <a:ext cx="9905998" cy="3124201"/>
          </a:xfrm>
        </p:spPr>
        <p:txBody>
          <a:bodyPr/>
          <a:lstStyle/>
          <a:p>
            <a:pPr marL="0" indent="0">
              <a:buNone/>
            </a:pPr>
            <a:r>
              <a:rPr lang="en-US" cap="none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Java Packages &amp; API</a:t>
            </a:r>
          </a:p>
          <a:p>
            <a:pPr marL="0" indent="0">
              <a:buNone/>
            </a:pPr>
            <a:r>
              <a:rPr lang="en-US" cap="none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A package in Java is used to group related classes. Think of it as a folder in a file directory. We use packages to avoid name conflicts, and to write a better maintainable code. Packages are divided into two categories:</a:t>
            </a:r>
          </a:p>
          <a:p>
            <a:pPr marL="0" indent="0">
              <a:buNone/>
            </a:pPr>
            <a:endParaRPr lang="en-US" cap="none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cap="none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Built-in Packages (packages from the Java API)</a:t>
            </a:r>
          </a:p>
          <a:p>
            <a:pPr marL="0" indent="0">
              <a:buNone/>
            </a:pPr>
            <a:r>
              <a:rPr lang="en-US" cap="none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User-defined Packages (create your own packages)</a:t>
            </a:r>
            <a:endParaRPr lang="he-IL" cap="none" dirty="0">
              <a:solidFill>
                <a:schemeClr val="tx1"/>
              </a:solidFill>
            </a:endParaRPr>
          </a:p>
          <a:p>
            <a:endParaRPr lang="en-US" cap="none" dirty="0"/>
          </a:p>
        </p:txBody>
      </p:sp>
      <p:pic>
        <p:nvPicPr>
          <p:cNvPr id="4" name="תמונה 5">
            <a:extLst>
              <a:ext uri="{FF2B5EF4-FFF2-40B4-BE49-F238E27FC236}">
                <a16:creationId xmlns:a16="http://schemas.microsoft.com/office/drawing/2014/main" id="{C8CCFE3E-CCFD-B549-A76D-F64DF2FED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911" y="4462326"/>
            <a:ext cx="6844796" cy="175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26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9713E-26AE-8F44-97F6-35601D0A1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17714"/>
            <a:ext cx="9905998" cy="1905000"/>
          </a:xfrm>
        </p:spPr>
        <p:txBody>
          <a:bodyPr/>
          <a:lstStyle/>
          <a:p>
            <a:pPr algn="ctr"/>
            <a:r>
              <a:rPr lang="en-US" cap="none" dirty="0">
                <a:effectLst/>
                <a:latin typeface="Segoe UI" panose="020B0502040204020203" pitchFamily="34" charset="0"/>
              </a:rPr>
              <a:t>Java Inheritance (Subclass and Superclass)</a:t>
            </a:r>
            <a:endParaRPr lang="en-US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D8FCB-6233-D34B-A782-CD48271B7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170214"/>
            <a:ext cx="9905998" cy="312420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cap="none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subclass</a:t>
            </a:r>
            <a:r>
              <a:rPr lang="en-US" cap="none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 (child) - the class that inherits from another class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cap="none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superclass</a:t>
            </a:r>
            <a:r>
              <a:rPr lang="en-US" cap="none" dirty="0">
                <a:solidFill>
                  <a:schemeClr val="tx1"/>
                </a:solidFill>
                <a:effectLst/>
                <a:latin typeface="Verdana" panose="020B0604030504040204" pitchFamily="34" charset="0"/>
              </a:rPr>
              <a:t> (parent) - the class being inherited from</a:t>
            </a:r>
          </a:p>
          <a:p>
            <a:pPr marL="0" indent="0">
              <a:buNone/>
            </a:pPr>
            <a:endParaRPr lang="he-IL" sz="2800" cap="none" dirty="0">
              <a:solidFill>
                <a:schemeClr val="tx1"/>
              </a:solidFill>
            </a:endParaRPr>
          </a:p>
          <a:p>
            <a:endParaRPr lang="en-US" cap="none" dirty="0"/>
          </a:p>
        </p:txBody>
      </p:sp>
      <p:pic>
        <p:nvPicPr>
          <p:cNvPr id="4" name="Picture 2" descr="Object Oriented Programming in C++ - GeeksforGeeks">
            <a:extLst>
              <a:ext uri="{FF2B5EF4-FFF2-40B4-BE49-F238E27FC236}">
                <a16:creationId xmlns:a16="http://schemas.microsoft.com/office/drawing/2014/main" id="{7CFAABCA-6C5C-F949-9D4A-AFC4FEC67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569" y="3075214"/>
            <a:ext cx="5241685" cy="361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7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14771-2AE9-FB4E-B32F-72FB8F65C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נושאים להיום: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5461C-155E-6146-BA90-2A3B0A969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r" rtl="1"/>
            <a:r>
              <a:rPr lang="he-IL" dirty="0"/>
              <a:t>בקצרה על הקורס</a:t>
            </a:r>
          </a:p>
          <a:p>
            <a:pPr algn="r" rtl="1"/>
            <a:r>
              <a:rPr lang="he-IL" dirty="0"/>
              <a:t>יישור קו</a:t>
            </a:r>
          </a:p>
          <a:p>
            <a:pPr algn="r" rtl="1"/>
            <a:r>
              <a:rPr lang="he-IL" dirty="0"/>
              <a:t> מושג אובייקט המחלקה </a:t>
            </a:r>
          </a:p>
          <a:p>
            <a:pPr algn="r" rtl="1"/>
            <a:r>
              <a:rPr lang="he-IL" dirty="0"/>
              <a:t>שיטות והרשאות</a:t>
            </a:r>
          </a:p>
          <a:p>
            <a:pPr algn="r" rtl="1"/>
            <a:r>
              <a:rPr lang="he-IL" dirty="0"/>
              <a:t>יורשה</a:t>
            </a:r>
            <a:endParaRPr lang="ru-RU" dirty="0"/>
          </a:p>
          <a:p>
            <a:pPr algn="r" rtl="1"/>
            <a:r>
              <a:rPr lang="he-IL" dirty="0"/>
              <a:t>ממשקים</a:t>
            </a:r>
          </a:p>
          <a:p>
            <a:pPr algn="r" rtl="1"/>
            <a:r>
              <a:rPr lang="en-US" cap="none" dirty="0"/>
              <a:t>Junit</a:t>
            </a:r>
          </a:p>
          <a:p>
            <a:pPr algn="r" rtl="1"/>
            <a:r>
              <a:rPr lang="en-US" cap="none" dirty="0"/>
              <a:t>UML</a:t>
            </a:r>
            <a:endParaRPr lang="he-IL" cap="none" dirty="0"/>
          </a:p>
        </p:txBody>
      </p:sp>
    </p:spTree>
    <p:extLst>
      <p:ext uri="{BB962C8B-B14F-4D97-AF65-F5344CB8AC3E}">
        <p14:creationId xmlns:p14="http://schemas.microsoft.com/office/powerpoint/2010/main" val="4250453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9713E-26AE-8F44-97F6-35601D0A1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905000"/>
          </a:xfrm>
        </p:spPr>
        <p:txBody>
          <a:bodyPr/>
          <a:lstStyle/>
          <a:p>
            <a:pPr algn="ctr"/>
            <a:r>
              <a:rPr lang="en-US" cap="none" dirty="0">
                <a:effectLst/>
                <a:latin typeface="Segoe UI" panose="020B0502040204020203" pitchFamily="34" charset="0"/>
              </a:rPr>
              <a:t>Inheritance</a:t>
            </a:r>
            <a:endParaRPr lang="en-US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D8FCB-6233-D34B-A782-CD48271B7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877" y="1691639"/>
            <a:ext cx="9905998" cy="3124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cap="none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In Java, it is possible to inherit attributes and methods from one class to another. We group the "inheritance concept" into two categories:</a:t>
            </a:r>
          </a:p>
          <a:p>
            <a:pPr marL="0" indent="0">
              <a:buNone/>
            </a:pPr>
            <a:r>
              <a:rPr lang="en-US" cap="none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subclass (child) - the class that inherits from another class</a:t>
            </a:r>
          </a:p>
          <a:p>
            <a:pPr marL="0" indent="0">
              <a:buNone/>
            </a:pPr>
            <a:r>
              <a:rPr lang="en-US" cap="none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superclass (parent) - the class being inherited from</a:t>
            </a:r>
          </a:p>
          <a:p>
            <a:pPr marL="0" indent="0">
              <a:buNone/>
            </a:pPr>
            <a:r>
              <a:rPr lang="en-US" cap="none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To inherit from a class, use the extends keyword.</a:t>
            </a:r>
            <a:endParaRPr lang="he-IL" cap="none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marL="0" indent="0">
              <a:buNone/>
            </a:pPr>
            <a:endParaRPr lang="en-US" cap="none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he-IL" cap="none" dirty="0">
              <a:solidFill>
                <a:schemeClr val="tx1"/>
              </a:solidFill>
            </a:endParaRPr>
          </a:p>
          <a:p>
            <a:endParaRPr lang="en-US" cap="none" dirty="0"/>
          </a:p>
        </p:txBody>
      </p:sp>
      <p:pic>
        <p:nvPicPr>
          <p:cNvPr id="4" name="תמונה 8">
            <a:extLst>
              <a:ext uri="{FF2B5EF4-FFF2-40B4-BE49-F238E27FC236}">
                <a16:creationId xmlns:a16="http://schemas.microsoft.com/office/drawing/2014/main" id="{92AD8CF7-09C9-7E4E-A3DE-CBBD294E7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507" y="3688587"/>
            <a:ext cx="4965810" cy="291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575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9713E-26AE-8F44-97F6-35601D0A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>
                <a:effectLst/>
                <a:latin typeface="Segoe UI" panose="020B0502040204020203" pitchFamily="34" charset="0"/>
              </a:rPr>
              <a:t>Polymorphism</a:t>
            </a:r>
            <a:endParaRPr lang="en-US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D8FCB-6233-D34B-A782-CD48271B7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9173" y="2666999"/>
            <a:ext cx="9905998" cy="3124201"/>
          </a:xfrm>
        </p:spPr>
        <p:txBody>
          <a:bodyPr/>
          <a:lstStyle/>
          <a:p>
            <a:pPr marL="0" indent="0">
              <a:buNone/>
            </a:pPr>
            <a:r>
              <a:rPr lang="en-US" cap="none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Java Polymorphism</a:t>
            </a:r>
          </a:p>
          <a:p>
            <a:pPr marL="0" indent="0">
              <a:buNone/>
            </a:pPr>
            <a:r>
              <a:rPr lang="en-US" cap="none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Polymorphism means "many forms", and it occurs when we have many classes that are related to each other by inheritance.</a:t>
            </a:r>
          </a:p>
          <a:p>
            <a:pPr marL="0" indent="0">
              <a:buNone/>
            </a:pPr>
            <a:endParaRPr lang="en-US" cap="none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cap="none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Like we specified in the previous chapter; Inheritance lets us inherit attributes and methods from another class. Polymorphism uses those methods to perform different tasks. This allows us to perform a single action in different ways.</a:t>
            </a:r>
          </a:p>
          <a:p>
            <a:pPr marL="0" indent="0">
              <a:buNone/>
            </a:pPr>
            <a:endParaRPr lang="en-US" cap="none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1648856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1A73B6-AF03-2D4D-A8EF-E8BCCC72E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193" y="304800"/>
            <a:ext cx="6371647" cy="605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984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E9CDA-89EA-4D4D-877F-18E515687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45626"/>
            <a:ext cx="9905998" cy="1905000"/>
          </a:xfrm>
        </p:spPr>
        <p:txBody>
          <a:bodyPr/>
          <a:lstStyle/>
          <a:p>
            <a:pPr algn="ctr"/>
            <a:r>
              <a:rPr lang="en-US" cap="none" dirty="0">
                <a:effectLst/>
                <a:latin typeface="Segoe UI" panose="020B0502040204020203" pitchFamily="34" charset="0"/>
              </a:rPr>
              <a:t>Abstraction</a:t>
            </a:r>
            <a:br>
              <a:rPr lang="en-US" cap="none" dirty="0">
                <a:effectLst/>
                <a:latin typeface="Segoe UI" panose="020B0502040204020203" pitchFamily="34" charset="0"/>
              </a:rPr>
            </a:br>
            <a:endParaRPr lang="en-US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2F70E-E7AA-B243-A334-1B9E47057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8533" y="1359746"/>
            <a:ext cx="9905998" cy="312420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cap="none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Abstract Classes and Methods</a:t>
            </a:r>
          </a:p>
          <a:p>
            <a:pPr marL="0" indent="0">
              <a:buNone/>
            </a:pPr>
            <a:r>
              <a:rPr lang="en-US" cap="none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Data abstraction is the process of hiding certain details and showing only essential information to the user.</a:t>
            </a:r>
          </a:p>
          <a:p>
            <a:pPr marL="0" indent="0">
              <a:buNone/>
            </a:pPr>
            <a:r>
              <a:rPr lang="en-US" cap="none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Abstraction can be achieved with either abstract classes or interfaces (which you will learn more about in the next chapter).</a:t>
            </a:r>
          </a:p>
          <a:p>
            <a:pPr marL="0" indent="0">
              <a:buNone/>
            </a:pPr>
            <a:endParaRPr lang="en-US" cap="none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cap="none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The abstract :</a:t>
            </a:r>
          </a:p>
          <a:p>
            <a:pPr marL="0" indent="0">
              <a:buNone/>
            </a:pPr>
            <a:r>
              <a:rPr lang="en-US" cap="none" dirty="0">
                <a:solidFill>
                  <a:schemeClr val="tx1"/>
                </a:solidFill>
                <a:latin typeface="Segoe UI" panose="020B0502040204020203" pitchFamily="34" charset="0"/>
              </a:rPr>
              <a:t>keyword is a non-access modifier, used for classes and methods</a:t>
            </a:r>
            <a:endParaRPr lang="en-US" cap="none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cap="none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Abstract class: is a restricted class that cannot be used to create objects (to access it, it must be inherited from another class).</a:t>
            </a:r>
          </a:p>
          <a:p>
            <a:pPr marL="0" indent="0">
              <a:buNone/>
            </a:pPr>
            <a:endParaRPr lang="en-US" cap="none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cap="none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Abstract method: can only be used in an abstract class, and it does not have a body. The body is provided by the subclass (inherited from).</a:t>
            </a:r>
          </a:p>
          <a:p>
            <a:pPr marL="0" indent="0">
              <a:buNone/>
            </a:pPr>
            <a:r>
              <a:rPr lang="en-US" cap="none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An abstract class can have both abstract and regular methods:</a:t>
            </a:r>
            <a:endParaRPr lang="he-IL" cap="none" dirty="0">
              <a:solidFill>
                <a:schemeClr val="tx1"/>
              </a:solidFill>
            </a:endParaRPr>
          </a:p>
          <a:p>
            <a:endParaRPr lang="en-US" cap="none" dirty="0"/>
          </a:p>
        </p:txBody>
      </p:sp>
      <p:pic>
        <p:nvPicPr>
          <p:cNvPr id="4" name="תמונה 10">
            <a:extLst>
              <a:ext uri="{FF2B5EF4-FFF2-40B4-BE49-F238E27FC236}">
                <a16:creationId xmlns:a16="http://schemas.microsoft.com/office/drawing/2014/main" id="{578520B3-15DB-CB4D-94D7-F4CB90472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533" y="4497494"/>
            <a:ext cx="4487227" cy="1782925"/>
          </a:xfrm>
          <a:prstGeom prst="rect">
            <a:avLst/>
          </a:prstGeom>
        </p:spPr>
      </p:pic>
      <p:pic>
        <p:nvPicPr>
          <p:cNvPr id="5" name="תמונה 12">
            <a:extLst>
              <a:ext uri="{FF2B5EF4-FFF2-40B4-BE49-F238E27FC236}">
                <a16:creationId xmlns:a16="http://schemas.microsoft.com/office/drawing/2014/main" id="{AA5F4088-46A0-E84C-B9EF-AC7C3ED03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4931756"/>
            <a:ext cx="519112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33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E9CDA-89EA-4D4D-877F-18E515687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76842"/>
            <a:ext cx="9905998" cy="1905000"/>
          </a:xfrm>
        </p:spPr>
        <p:txBody>
          <a:bodyPr/>
          <a:lstStyle/>
          <a:p>
            <a:pPr algn="ctr"/>
            <a:r>
              <a:rPr lang="en-US" cap="none" dirty="0">
                <a:effectLst/>
                <a:latin typeface="Segoe UI" panose="020B0502040204020203" pitchFamily="34" charset="0"/>
              </a:rPr>
              <a:t>Interfaces</a:t>
            </a:r>
            <a:endParaRPr lang="en-US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2F70E-E7AA-B243-A334-1B9E47057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54199"/>
            <a:ext cx="9905998" cy="3124201"/>
          </a:xfrm>
        </p:spPr>
        <p:txBody>
          <a:bodyPr/>
          <a:lstStyle/>
          <a:p>
            <a:pPr marL="0" indent="0">
              <a:buNone/>
            </a:pPr>
            <a:r>
              <a:rPr lang="en-US" cap="none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Another way to achieve abstraction in Java, is with interfaces.</a:t>
            </a:r>
          </a:p>
          <a:p>
            <a:pPr marL="0" indent="0">
              <a:buNone/>
            </a:pPr>
            <a:endParaRPr lang="en-US" cap="none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cap="none" dirty="0">
                <a:solidFill>
                  <a:schemeClr val="tx1"/>
                </a:solidFill>
                <a:effectLst/>
                <a:latin typeface="Segoe UI" panose="020B0502040204020203" pitchFamily="34" charset="0"/>
              </a:rPr>
              <a:t>An interface is a completely "abstract class" that is used to group related methods with empty bodies:</a:t>
            </a:r>
            <a:endParaRPr lang="he-IL" cap="none" dirty="0">
              <a:solidFill>
                <a:schemeClr val="tx1"/>
              </a:solidFill>
            </a:endParaRPr>
          </a:p>
          <a:p>
            <a:endParaRPr lang="en-US" cap="none" dirty="0"/>
          </a:p>
        </p:txBody>
      </p:sp>
      <p:pic>
        <p:nvPicPr>
          <p:cNvPr id="4" name="תמונה 5">
            <a:extLst>
              <a:ext uri="{FF2B5EF4-FFF2-40B4-BE49-F238E27FC236}">
                <a16:creationId xmlns:a16="http://schemas.microsoft.com/office/drawing/2014/main" id="{B890A666-CADA-4A41-9A89-C5A80B00F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650" y="4614485"/>
            <a:ext cx="6679523" cy="125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2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E9CDA-89EA-4D4D-877F-18E515687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2F70E-E7AA-B243-A334-1B9E47057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53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E9CDA-89EA-4D4D-877F-18E515687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2F70E-E7AA-B243-A334-1B9E47057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787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F54BE-766A-FC4C-95FE-BE192C1EA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973" y="-24064"/>
            <a:ext cx="9905998" cy="1905000"/>
          </a:xfrm>
        </p:spPr>
        <p:txBody>
          <a:bodyPr/>
          <a:lstStyle/>
          <a:p>
            <a:pPr algn="r" defTabSz="457200" rtl="1" eaLnBrk="1" latinLnBrk="0" hangingPunct="1">
              <a:spcBef>
                <a:spcPct val="0"/>
              </a:spcBef>
              <a:buNone/>
            </a:pPr>
            <a:r>
              <a:rPr lang="he-IL" dirty="0"/>
              <a:t>כמה מילים על הקורס: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C3F75-E01C-7649-91B3-9DF34F589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8633" y="1880936"/>
            <a:ext cx="8609010" cy="4728411"/>
          </a:xfrm>
        </p:spPr>
        <p:txBody>
          <a:bodyPr>
            <a:normAutofit/>
          </a:bodyPr>
          <a:lstStyle/>
          <a:p>
            <a:pPr algn="r" rtl="1"/>
            <a:r>
              <a:rPr lang="he-IL" sz="1600" dirty="0"/>
              <a:t>מה אתם מקבלים מהקורס הזה?</a:t>
            </a:r>
          </a:p>
          <a:p>
            <a:pPr marL="0" indent="0" algn="r" rtl="1">
              <a:buNone/>
            </a:pPr>
            <a:r>
              <a:rPr lang="he-IL" sz="1600" dirty="0">
                <a:solidFill>
                  <a:schemeClr val="tx1"/>
                </a:solidFill>
              </a:rPr>
              <a:t>     אחד ההבדלים בין מתכנת לבין מישהו שיודע לכתוב קוד זה העקרונות שאתם תלמדו כאן.</a:t>
            </a:r>
          </a:p>
          <a:p>
            <a:pPr marL="0" indent="0" algn="r" rtl="1">
              <a:buNone/>
            </a:pPr>
            <a:r>
              <a:rPr lang="he-IL" sz="1600" dirty="0">
                <a:solidFill>
                  <a:schemeClr val="tx1"/>
                </a:solidFill>
              </a:rPr>
              <a:t>     אחד מהנושאים הנפוצים ביותר הנשאלים ברעיונות עבודה.</a:t>
            </a:r>
          </a:p>
          <a:p>
            <a:pPr marL="0" indent="0" algn="r" rtl="1">
              <a:buNone/>
            </a:pPr>
            <a:r>
              <a:rPr lang="he-IL" sz="1600" dirty="0">
                <a:solidFill>
                  <a:schemeClr val="tx1"/>
                </a:solidFill>
              </a:rPr>
              <a:t>     תיק עבודות ב </a:t>
            </a:r>
            <a:r>
              <a:rPr lang="he-IL" sz="1600" dirty="0" err="1">
                <a:solidFill>
                  <a:schemeClr val="tx1"/>
                </a:solidFill>
              </a:rPr>
              <a:t>גיט</a:t>
            </a:r>
            <a:r>
              <a:rPr lang="he-IL" sz="1600" dirty="0">
                <a:solidFill>
                  <a:schemeClr val="tx1"/>
                </a:solidFill>
              </a:rPr>
              <a:t> שלכם.</a:t>
            </a:r>
          </a:p>
          <a:p>
            <a:pPr algn="r" rtl="1"/>
            <a:r>
              <a:rPr lang="he-IL" sz="1600" dirty="0">
                <a:solidFill>
                  <a:schemeClr val="tx1"/>
                </a:solidFill>
              </a:rPr>
              <a:t> </a:t>
            </a:r>
            <a:r>
              <a:rPr lang="he-IL" sz="1600" dirty="0"/>
              <a:t>למה מצפים ממכם?</a:t>
            </a:r>
            <a:r>
              <a:rPr lang="en-US" sz="1600" dirty="0"/>
              <a:t> </a:t>
            </a:r>
            <a:r>
              <a:rPr lang="he-IL" sz="1600" dirty="0"/>
              <a:t> </a:t>
            </a:r>
          </a:p>
          <a:p>
            <a:pPr marL="0" indent="0" algn="r" rtl="1">
              <a:buNone/>
            </a:pPr>
            <a:r>
              <a:rPr lang="he-IL" sz="1600" dirty="0">
                <a:solidFill>
                  <a:schemeClr val="tx1"/>
                </a:solidFill>
              </a:rPr>
              <a:t>     יושר.(תהיה בדיקת העתקות)</a:t>
            </a:r>
          </a:p>
          <a:p>
            <a:pPr marL="0" indent="0" algn="r" rtl="1">
              <a:buNone/>
            </a:pPr>
            <a:r>
              <a:rPr lang="he-IL" sz="1600" dirty="0">
                <a:solidFill>
                  <a:schemeClr val="tx1"/>
                </a:solidFill>
              </a:rPr>
              <a:t>     להשקיע במטלות.</a:t>
            </a:r>
          </a:p>
          <a:p>
            <a:pPr marL="0" indent="0" algn="r" rtl="1">
              <a:buNone/>
            </a:pPr>
            <a:r>
              <a:rPr lang="he-IL" sz="1600" dirty="0">
                <a:solidFill>
                  <a:schemeClr val="tx1"/>
                </a:solidFill>
              </a:rPr>
              <a:t>     להבין את התאוריה של מה שאתם עושים.</a:t>
            </a:r>
          </a:p>
          <a:p>
            <a:pPr marL="0" indent="0" algn="r" rtl="1">
              <a:buNone/>
            </a:pPr>
            <a:r>
              <a:rPr lang="he-IL" sz="1600" dirty="0">
                <a:solidFill>
                  <a:schemeClr val="tx1"/>
                </a:solidFill>
              </a:rPr>
              <a:t>     ללמוד לחפש מידע.</a:t>
            </a:r>
          </a:p>
          <a:p>
            <a:pPr algn="r" rtl="1"/>
            <a:r>
              <a:rPr lang="he-IL" sz="1600" dirty="0"/>
              <a:t>איפה ניתן לראות את החומרים של ההרצאה והתרגול ואיך עושים את זה ?</a:t>
            </a:r>
          </a:p>
          <a:p>
            <a:pPr algn="r" rtl="1"/>
            <a:r>
              <a:rPr lang="he-IL" sz="1600" dirty="0">
                <a:solidFill>
                  <a:schemeClr val="tx1"/>
                </a:solidFill>
              </a:rPr>
              <a:t>כל הקודים נמצאים ב </a:t>
            </a:r>
            <a:r>
              <a:rPr lang="en-US" sz="1600" dirty="0" err="1">
                <a:solidFill>
                  <a:schemeClr val="tx1"/>
                </a:solidFill>
              </a:rPr>
              <a:t>github</a:t>
            </a:r>
            <a:r>
              <a:rPr lang="en-US" sz="1600" dirty="0"/>
              <a:t> </a:t>
            </a:r>
            <a:r>
              <a:rPr lang="he-IL" sz="1600" dirty="0"/>
              <a:t>  </a:t>
            </a:r>
          </a:p>
          <a:p>
            <a:pPr marL="0" indent="0" algn="r" rtl="1">
              <a:buNone/>
            </a:pPr>
            <a:r>
              <a:rPr lang="he-IL" sz="1600" dirty="0">
                <a:solidFill>
                  <a:schemeClr val="tx1"/>
                </a:solidFill>
              </a:rPr>
              <a:t>     </a:t>
            </a:r>
          </a:p>
          <a:p>
            <a:pPr marL="2857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75490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7EC75E3A-B1C8-4640-8A80-7124F5B4C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6515" y="187409"/>
            <a:ext cx="1717110" cy="171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374D0071-C6D0-C74D-ACFA-99829BCD9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334" y="419596"/>
            <a:ext cx="6786408" cy="603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630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23230-8377-B248-A320-B37FEAE93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en-US" dirty="0"/>
              <a:t>Google is your best friend from now 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F95B3-6768-E14E-8FDD-FEFDBB838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cap="none" dirty="0"/>
              <a:t>How to </a:t>
            </a:r>
            <a:r>
              <a:rPr lang="en-US" cap="none" dirty="0" err="1"/>
              <a:t>syso</a:t>
            </a:r>
            <a:r>
              <a:rPr lang="en-US" cap="none" dirty="0"/>
              <a:t> in </a:t>
            </a:r>
            <a:r>
              <a:rPr lang="en-US" cap="none" dirty="0" err="1"/>
              <a:t>intellij</a:t>
            </a:r>
            <a:r>
              <a:rPr lang="en-US" cap="none" dirty="0"/>
              <a:t> ????</a:t>
            </a:r>
          </a:p>
          <a:p>
            <a:pPr marL="0" indent="0">
              <a:buNone/>
            </a:pPr>
            <a:r>
              <a:rPr lang="en-US" cap="none" dirty="0">
                <a:hlinkClick r:id="rId2"/>
              </a:rPr>
              <a:t>Answer</a:t>
            </a:r>
            <a:endParaRPr lang="en-US" cap="none" dirty="0"/>
          </a:p>
          <a:p>
            <a:pPr marL="2857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171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A2B4E-930A-C743-8934-CC7CA8A61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יישור קו</a:t>
            </a:r>
            <a:br>
              <a:rPr lang="he-IL" dirty="0"/>
            </a:br>
            <a:r>
              <a:rPr lang="he-IL" dirty="0"/>
              <a:t>העתקה עמוקה (</a:t>
            </a:r>
            <a:r>
              <a:rPr lang="en-US" dirty="0"/>
              <a:t>deep copy</a:t>
            </a:r>
            <a:r>
              <a:rPr lang="he-IL" dirty="0"/>
              <a:t>)</a:t>
            </a:r>
            <a:br>
              <a:rPr lang="he-IL" dirty="0"/>
            </a:br>
            <a:r>
              <a:rPr lang="he-IL" dirty="0"/>
              <a:t> </a:t>
            </a:r>
            <a:endParaRPr lang="en-US" dirty="0"/>
          </a:p>
        </p:txBody>
      </p:sp>
      <p:pic>
        <p:nvPicPr>
          <p:cNvPr id="4" name="תמונה 8">
            <a:extLst>
              <a:ext uri="{FF2B5EF4-FFF2-40B4-BE49-F238E27FC236}">
                <a16:creationId xmlns:a16="http://schemas.microsoft.com/office/drawing/2014/main" id="{99AAB460-5918-3D46-BC3E-DEABBEE61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74" y="2514599"/>
            <a:ext cx="4811455" cy="2573215"/>
          </a:xfrm>
          <a:prstGeom prst="rect">
            <a:avLst/>
          </a:prstGeom>
        </p:spPr>
      </p:pic>
      <p:pic>
        <p:nvPicPr>
          <p:cNvPr id="5" name="תמונה 10">
            <a:extLst>
              <a:ext uri="{FF2B5EF4-FFF2-40B4-BE49-F238E27FC236}">
                <a16:creationId xmlns:a16="http://schemas.microsoft.com/office/drawing/2014/main" id="{A134423B-A81B-A344-A608-5E8A37D2F2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90"/>
          <a:stretch/>
        </p:blipFill>
        <p:spPr>
          <a:xfrm>
            <a:off x="5952868" y="2514599"/>
            <a:ext cx="5674984" cy="25732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171B88-8B46-6F41-A554-84DDBD31E692}"/>
              </a:ext>
            </a:extLst>
          </p:cNvPr>
          <p:cNvSpPr txBox="1"/>
          <p:nvPr/>
        </p:nvSpPr>
        <p:spPr>
          <a:xfrm>
            <a:off x="5577729" y="5462953"/>
            <a:ext cx="6008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dirty="0">
                <a:hlinkClick r:id="rId4"/>
              </a:rPr>
              <a:t>https://www.youtube.com/watch?v=QaCYMgyprtc</a:t>
            </a:r>
            <a:endParaRPr lang="en-US" dirty="0"/>
          </a:p>
          <a:p>
            <a:pPr marL="0" algn="r" defTabSz="457200" rtl="1" eaLnBrk="1" latinLnBrk="0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6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EACED-D05B-2E48-9319-A80B8FE20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יישור קו</a:t>
            </a:r>
            <a:br>
              <a:rPr lang="he-IL" dirty="0"/>
            </a:br>
            <a:r>
              <a:rPr lang="he-IL" dirty="0"/>
              <a:t>המושג גנרי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B232D-0287-3E4B-8855-99879E2A0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he-IL" dirty="0"/>
              <a:t>תכנות גנרי - הוא סגנון פיתוח תוכנה בו אלגוריתמים נכתבים במונחים של טיפוסים שיוגדרו בהמשך, וסוג הטיפוס יוגדר על פי הצורך ואז יתבצע שימוש באלגוריתם עבור הטיפוס המסוים שנקבע. (ויקיפדיה)</a:t>
            </a:r>
            <a:endParaRPr lang="en-US" dirty="0"/>
          </a:p>
          <a:p>
            <a:pPr marL="0" indent="0" algn="r" rtl="1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513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BF99F5-5961-AE46-B97A-1540B273CB53}"/>
              </a:ext>
            </a:extLst>
          </p:cNvPr>
          <p:cNvSpPr/>
          <p:nvPr/>
        </p:nvSpPr>
        <p:spPr>
          <a:xfrm>
            <a:off x="500742" y="1478039"/>
            <a:ext cx="7857067" cy="489364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C7832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public class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GenericMethodTest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{</a:t>
            </a:r>
            <a:b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</a:b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// generic method </a:t>
            </a:r>
            <a:r>
              <a:rPr lang="en-US" sz="1200" dirty="0" err="1">
                <a:solidFill>
                  <a:srgbClr val="80808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printArray</a:t>
            </a:r>
            <a:br>
              <a:rPr lang="en-US" sz="1200" dirty="0">
                <a:solidFill>
                  <a:srgbClr val="808080"/>
                </a:solidFill>
                <a:latin typeface="Mangal" panose="02040503050203030202" pitchFamily="18" charset="0"/>
                <a:cs typeface="Mangal" panose="02040503050203030202" pitchFamily="18" charset="0"/>
              </a:rPr>
            </a:br>
            <a:r>
              <a:rPr lang="en-US" sz="1200" dirty="0">
                <a:solidFill>
                  <a:srgbClr val="80808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    </a:t>
            </a:r>
            <a:r>
              <a:rPr lang="en-US" sz="1200" dirty="0">
                <a:solidFill>
                  <a:srgbClr val="CC7832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public static 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&lt; </a:t>
            </a:r>
            <a:r>
              <a:rPr lang="en-US" sz="1200" dirty="0">
                <a:solidFill>
                  <a:srgbClr val="507874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E 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&gt; </a:t>
            </a:r>
            <a:r>
              <a:rPr lang="en-US" sz="1200" dirty="0">
                <a:solidFill>
                  <a:srgbClr val="CC7832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void </a:t>
            </a:r>
            <a:r>
              <a:rPr lang="en-US" sz="1200" dirty="0" err="1">
                <a:solidFill>
                  <a:srgbClr val="FFC66D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printArray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( </a:t>
            </a:r>
            <a:r>
              <a:rPr lang="en-US" sz="1200" dirty="0">
                <a:solidFill>
                  <a:srgbClr val="507874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E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[]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inputArray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) {</a:t>
            </a:r>
            <a:b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</a:b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       </a:t>
            </a:r>
            <a:r>
              <a:rPr lang="en-US" sz="1200" dirty="0">
                <a:solidFill>
                  <a:srgbClr val="80808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// Display array elements</a:t>
            </a:r>
            <a:br>
              <a:rPr lang="en-US" sz="1200" dirty="0">
                <a:solidFill>
                  <a:srgbClr val="808080"/>
                </a:solidFill>
                <a:latin typeface="Mangal" panose="02040503050203030202" pitchFamily="18" charset="0"/>
                <a:cs typeface="Mangal" panose="02040503050203030202" pitchFamily="18" charset="0"/>
              </a:rPr>
            </a:br>
            <a:r>
              <a:rPr lang="en-US" sz="1200" dirty="0">
                <a:solidFill>
                  <a:srgbClr val="80808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        </a:t>
            </a:r>
            <a:r>
              <a:rPr lang="en-US" sz="1200" dirty="0">
                <a:solidFill>
                  <a:srgbClr val="CC7832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for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(</a:t>
            </a:r>
            <a:r>
              <a:rPr lang="en-US" sz="1200" dirty="0">
                <a:solidFill>
                  <a:srgbClr val="507874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E 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element :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inputArray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) {</a:t>
            </a:r>
            <a:b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</a:b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          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System.</a:t>
            </a:r>
            <a:r>
              <a:rPr lang="en-US" sz="1200" i="1" dirty="0" err="1">
                <a:solidFill>
                  <a:srgbClr val="9876AA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out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.printf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(</a:t>
            </a:r>
            <a:r>
              <a:rPr lang="en-US" sz="1200" dirty="0">
                <a:solidFill>
                  <a:srgbClr val="6A8759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"%s "</a:t>
            </a:r>
            <a:r>
              <a:rPr lang="en-US" sz="1200" dirty="0">
                <a:solidFill>
                  <a:srgbClr val="CC7832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element)</a:t>
            </a:r>
            <a:r>
              <a:rPr lang="en-US" sz="1200" dirty="0">
                <a:solidFill>
                  <a:srgbClr val="CC7832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;</a:t>
            </a:r>
            <a:br>
              <a:rPr lang="en-US" sz="1200" dirty="0">
                <a:solidFill>
                  <a:srgbClr val="CC7832"/>
                </a:solidFill>
                <a:latin typeface="Mangal" panose="02040503050203030202" pitchFamily="18" charset="0"/>
                <a:cs typeface="Mangal" panose="02040503050203030202" pitchFamily="18" charset="0"/>
              </a:rPr>
            </a:br>
            <a:r>
              <a:rPr lang="en-US" sz="1200" dirty="0">
                <a:solidFill>
                  <a:srgbClr val="CC7832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        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}</a:t>
            </a:r>
            <a:b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</a:b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      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System.</a:t>
            </a:r>
            <a:r>
              <a:rPr lang="en-US" sz="1200" i="1" dirty="0" err="1">
                <a:solidFill>
                  <a:srgbClr val="9876AA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out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.println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()</a:t>
            </a:r>
            <a:r>
              <a:rPr lang="en-US" sz="1200" dirty="0">
                <a:solidFill>
                  <a:srgbClr val="CC7832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;</a:t>
            </a:r>
            <a:br>
              <a:rPr lang="en-US" sz="1200" dirty="0">
                <a:solidFill>
                  <a:srgbClr val="CC7832"/>
                </a:solidFill>
                <a:latin typeface="Mangal" panose="02040503050203030202" pitchFamily="18" charset="0"/>
                <a:cs typeface="Mangal" panose="02040503050203030202" pitchFamily="18" charset="0"/>
              </a:rPr>
            </a:br>
            <a:r>
              <a:rPr lang="en-US" sz="1200" dirty="0">
                <a:solidFill>
                  <a:srgbClr val="CC7832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    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}</a:t>
            </a:r>
            <a:b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</a:br>
            <a:b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</a:b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   </a:t>
            </a:r>
            <a:r>
              <a:rPr lang="en-US" sz="1200" dirty="0">
                <a:solidFill>
                  <a:srgbClr val="CC7832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public static void </a:t>
            </a:r>
            <a:r>
              <a:rPr lang="en-US" sz="1200" dirty="0">
                <a:solidFill>
                  <a:srgbClr val="FFC66D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main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(String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args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[]) {</a:t>
            </a:r>
            <a:b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</a:b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       </a:t>
            </a:r>
            <a:r>
              <a:rPr lang="en-US" sz="1200" dirty="0">
                <a:solidFill>
                  <a:srgbClr val="80808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// Create arrays of Integer, Double and Character</a:t>
            </a:r>
            <a:br>
              <a:rPr lang="en-US" sz="1200" dirty="0">
                <a:solidFill>
                  <a:srgbClr val="808080"/>
                </a:solidFill>
                <a:latin typeface="Mangal" panose="02040503050203030202" pitchFamily="18" charset="0"/>
                <a:cs typeface="Mangal" panose="02040503050203030202" pitchFamily="18" charset="0"/>
              </a:rPr>
            </a:br>
            <a:r>
              <a:rPr lang="en-US" sz="1200" dirty="0">
                <a:solidFill>
                  <a:srgbClr val="80808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        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Integer[]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intArray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= { </a:t>
            </a:r>
            <a:r>
              <a:rPr lang="en-US" sz="1200" dirty="0">
                <a:solidFill>
                  <a:srgbClr val="6897BB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1</a:t>
            </a:r>
            <a:r>
              <a:rPr lang="en-US" sz="1200" dirty="0">
                <a:solidFill>
                  <a:srgbClr val="CC7832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200" dirty="0">
                <a:solidFill>
                  <a:srgbClr val="6897BB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2</a:t>
            </a:r>
            <a:r>
              <a:rPr lang="en-US" sz="1200" dirty="0">
                <a:solidFill>
                  <a:srgbClr val="CC7832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200" dirty="0">
                <a:solidFill>
                  <a:srgbClr val="6897BB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3</a:t>
            </a:r>
            <a:r>
              <a:rPr lang="en-US" sz="1200" dirty="0">
                <a:solidFill>
                  <a:srgbClr val="CC7832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200" dirty="0">
                <a:solidFill>
                  <a:srgbClr val="6897BB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4</a:t>
            </a:r>
            <a:r>
              <a:rPr lang="en-US" sz="1200" dirty="0">
                <a:solidFill>
                  <a:srgbClr val="CC7832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200" dirty="0">
                <a:solidFill>
                  <a:srgbClr val="6897BB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5 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}</a:t>
            </a:r>
            <a:r>
              <a:rPr lang="en-US" sz="1200" dirty="0">
                <a:solidFill>
                  <a:srgbClr val="CC7832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;</a:t>
            </a:r>
            <a:br>
              <a:rPr lang="en-US" sz="1200" dirty="0">
                <a:solidFill>
                  <a:srgbClr val="CC7832"/>
                </a:solidFill>
                <a:latin typeface="Mangal" panose="02040503050203030202" pitchFamily="18" charset="0"/>
                <a:cs typeface="Mangal" panose="02040503050203030202" pitchFamily="18" charset="0"/>
              </a:rPr>
            </a:br>
            <a:r>
              <a:rPr lang="en-US" sz="1200" dirty="0">
                <a:solidFill>
                  <a:srgbClr val="CC7832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        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Double[]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doubleArray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= { </a:t>
            </a:r>
            <a:r>
              <a:rPr lang="en-US" sz="1200" dirty="0">
                <a:solidFill>
                  <a:srgbClr val="6897BB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1.1</a:t>
            </a:r>
            <a:r>
              <a:rPr lang="en-US" sz="1200" dirty="0">
                <a:solidFill>
                  <a:srgbClr val="CC7832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200" dirty="0">
                <a:solidFill>
                  <a:srgbClr val="6897BB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2.2</a:t>
            </a:r>
            <a:r>
              <a:rPr lang="en-US" sz="1200" dirty="0">
                <a:solidFill>
                  <a:srgbClr val="CC7832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200" dirty="0">
                <a:solidFill>
                  <a:srgbClr val="6897BB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3.3</a:t>
            </a:r>
            <a:r>
              <a:rPr lang="en-US" sz="1200" dirty="0">
                <a:solidFill>
                  <a:srgbClr val="CC7832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200" dirty="0">
                <a:solidFill>
                  <a:srgbClr val="6897BB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4.4 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}</a:t>
            </a:r>
            <a:r>
              <a:rPr lang="en-US" sz="1200" dirty="0">
                <a:solidFill>
                  <a:srgbClr val="CC7832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;</a:t>
            </a:r>
            <a:br>
              <a:rPr lang="en-US" sz="1200" dirty="0">
                <a:solidFill>
                  <a:srgbClr val="CC7832"/>
                </a:solidFill>
                <a:latin typeface="Mangal" panose="02040503050203030202" pitchFamily="18" charset="0"/>
                <a:cs typeface="Mangal" panose="02040503050203030202" pitchFamily="18" charset="0"/>
              </a:rPr>
            </a:br>
            <a:r>
              <a:rPr lang="en-US" sz="1200" dirty="0">
                <a:solidFill>
                  <a:srgbClr val="CC7832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        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Character[]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charArray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 = { </a:t>
            </a:r>
            <a:r>
              <a:rPr lang="en-US" sz="1200" dirty="0">
                <a:solidFill>
                  <a:srgbClr val="6A8759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'H'</a:t>
            </a:r>
            <a:r>
              <a:rPr lang="en-US" sz="1200" dirty="0">
                <a:solidFill>
                  <a:srgbClr val="CC7832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200" dirty="0">
                <a:solidFill>
                  <a:srgbClr val="6A8759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'E'</a:t>
            </a:r>
            <a:r>
              <a:rPr lang="en-US" sz="1200" dirty="0">
                <a:solidFill>
                  <a:srgbClr val="CC7832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200" dirty="0">
                <a:solidFill>
                  <a:srgbClr val="6A8759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'L'</a:t>
            </a:r>
            <a:r>
              <a:rPr lang="en-US" sz="1200" dirty="0">
                <a:solidFill>
                  <a:srgbClr val="CC7832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200" dirty="0">
                <a:solidFill>
                  <a:srgbClr val="6A8759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'L'</a:t>
            </a:r>
            <a:r>
              <a:rPr lang="en-US" sz="1200" dirty="0">
                <a:solidFill>
                  <a:srgbClr val="CC7832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, </a:t>
            </a:r>
            <a:r>
              <a:rPr lang="en-US" sz="1200" dirty="0">
                <a:solidFill>
                  <a:srgbClr val="6A8759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'O' 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}</a:t>
            </a:r>
            <a:r>
              <a:rPr lang="en-US" sz="1200" dirty="0">
                <a:solidFill>
                  <a:srgbClr val="CC7832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;</a:t>
            </a:r>
            <a:br>
              <a:rPr lang="en-US" sz="1200" dirty="0">
                <a:solidFill>
                  <a:srgbClr val="CC7832"/>
                </a:solidFill>
                <a:latin typeface="Mangal" panose="02040503050203030202" pitchFamily="18" charset="0"/>
                <a:cs typeface="Mangal" panose="02040503050203030202" pitchFamily="18" charset="0"/>
              </a:rPr>
            </a:br>
            <a:br>
              <a:rPr lang="en-US" sz="1200" dirty="0">
                <a:solidFill>
                  <a:srgbClr val="CC7832"/>
                </a:solidFill>
                <a:latin typeface="Mangal" panose="02040503050203030202" pitchFamily="18" charset="0"/>
                <a:cs typeface="Mangal" panose="02040503050203030202" pitchFamily="18" charset="0"/>
              </a:rPr>
            </a:br>
            <a:r>
              <a:rPr lang="en-US" sz="1200" dirty="0">
                <a:solidFill>
                  <a:srgbClr val="CC7832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       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System.</a:t>
            </a:r>
            <a:r>
              <a:rPr lang="en-US" sz="1200" i="1" dirty="0" err="1">
                <a:solidFill>
                  <a:srgbClr val="9876AA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out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.println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(</a:t>
            </a:r>
            <a:r>
              <a:rPr lang="en-US" sz="1200" dirty="0">
                <a:solidFill>
                  <a:srgbClr val="6A8759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"Array </a:t>
            </a:r>
            <a:r>
              <a:rPr lang="en-US" sz="1200" dirty="0" err="1">
                <a:solidFill>
                  <a:srgbClr val="6A8759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integerArray</a:t>
            </a:r>
            <a:r>
              <a:rPr lang="en-US" sz="1200" dirty="0">
                <a:solidFill>
                  <a:srgbClr val="6A8759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 contains:"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)</a:t>
            </a:r>
            <a:r>
              <a:rPr lang="en-US" sz="1200" dirty="0">
                <a:solidFill>
                  <a:srgbClr val="CC7832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;</a:t>
            </a:r>
            <a:br>
              <a:rPr lang="en-US" sz="1200" dirty="0">
                <a:solidFill>
                  <a:srgbClr val="CC7832"/>
                </a:solidFill>
                <a:latin typeface="Mangal" panose="02040503050203030202" pitchFamily="18" charset="0"/>
                <a:cs typeface="Mangal" panose="02040503050203030202" pitchFamily="18" charset="0"/>
              </a:rPr>
            </a:br>
            <a:r>
              <a:rPr lang="en-US" sz="1200" dirty="0">
                <a:solidFill>
                  <a:srgbClr val="CC7832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        </a:t>
            </a:r>
            <a:r>
              <a:rPr lang="en-US" sz="1200" i="1" dirty="0" err="1">
                <a:latin typeface="Mangal" panose="02040503050203030202" pitchFamily="18" charset="0"/>
                <a:cs typeface="Mangal" panose="02040503050203030202" pitchFamily="18" charset="0"/>
              </a:rPr>
              <a:t>printArray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(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intArray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)</a:t>
            </a:r>
            <a:r>
              <a:rPr lang="en-US" sz="1200" dirty="0">
                <a:solidFill>
                  <a:srgbClr val="CC7832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;   </a:t>
            </a:r>
            <a:r>
              <a:rPr lang="en-US" sz="1200" dirty="0">
                <a:solidFill>
                  <a:srgbClr val="80808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// pass an Integer array</a:t>
            </a:r>
            <a:br>
              <a:rPr lang="en-US" sz="1200" dirty="0">
                <a:solidFill>
                  <a:srgbClr val="808080"/>
                </a:solidFill>
                <a:latin typeface="Mangal" panose="02040503050203030202" pitchFamily="18" charset="0"/>
                <a:cs typeface="Mangal" panose="02040503050203030202" pitchFamily="18" charset="0"/>
              </a:rPr>
            </a:br>
            <a:br>
              <a:rPr lang="en-US" sz="1200" dirty="0">
                <a:solidFill>
                  <a:srgbClr val="808080"/>
                </a:solidFill>
                <a:latin typeface="Mangal" panose="02040503050203030202" pitchFamily="18" charset="0"/>
                <a:cs typeface="Mangal" panose="02040503050203030202" pitchFamily="18" charset="0"/>
              </a:rPr>
            </a:br>
            <a:r>
              <a:rPr lang="en-US" sz="1200" dirty="0">
                <a:solidFill>
                  <a:srgbClr val="80808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       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System.</a:t>
            </a:r>
            <a:r>
              <a:rPr lang="en-US" sz="1200" i="1" dirty="0" err="1">
                <a:solidFill>
                  <a:srgbClr val="9876AA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out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.println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(</a:t>
            </a:r>
            <a:r>
              <a:rPr lang="en-US" sz="1200" dirty="0">
                <a:solidFill>
                  <a:srgbClr val="6A8759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"</a:t>
            </a:r>
            <a:r>
              <a:rPr lang="en-US" sz="1200" dirty="0">
                <a:solidFill>
                  <a:srgbClr val="CC7832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\</a:t>
            </a:r>
            <a:r>
              <a:rPr lang="en-US" sz="1200" dirty="0" err="1">
                <a:solidFill>
                  <a:srgbClr val="CC7832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n</a:t>
            </a:r>
            <a:r>
              <a:rPr lang="en-US" sz="1200" dirty="0" err="1">
                <a:solidFill>
                  <a:srgbClr val="6A8759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Array</a:t>
            </a:r>
            <a:r>
              <a:rPr lang="en-US" sz="1200" dirty="0">
                <a:solidFill>
                  <a:srgbClr val="6A8759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solidFill>
                  <a:srgbClr val="6A8759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doubleArray</a:t>
            </a:r>
            <a:r>
              <a:rPr lang="en-US" sz="1200" dirty="0">
                <a:solidFill>
                  <a:srgbClr val="6A8759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 contains:"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)</a:t>
            </a:r>
            <a:r>
              <a:rPr lang="en-US" sz="1200" dirty="0">
                <a:solidFill>
                  <a:srgbClr val="CC7832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;</a:t>
            </a:r>
            <a:br>
              <a:rPr lang="en-US" sz="1200" dirty="0">
                <a:solidFill>
                  <a:srgbClr val="CC7832"/>
                </a:solidFill>
                <a:latin typeface="Mangal" panose="02040503050203030202" pitchFamily="18" charset="0"/>
                <a:cs typeface="Mangal" panose="02040503050203030202" pitchFamily="18" charset="0"/>
              </a:rPr>
            </a:br>
            <a:r>
              <a:rPr lang="en-US" sz="1200" dirty="0">
                <a:solidFill>
                  <a:srgbClr val="CC7832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        </a:t>
            </a:r>
            <a:r>
              <a:rPr lang="en-US" sz="1200" i="1" dirty="0" err="1">
                <a:latin typeface="Mangal" panose="02040503050203030202" pitchFamily="18" charset="0"/>
                <a:cs typeface="Mangal" panose="02040503050203030202" pitchFamily="18" charset="0"/>
              </a:rPr>
              <a:t>printArray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(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doubleArray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)</a:t>
            </a:r>
            <a:r>
              <a:rPr lang="en-US" sz="1200" dirty="0">
                <a:solidFill>
                  <a:srgbClr val="CC7832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;   </a:t>
            </a:r>
            <a:r>
              <a:rPr lang="en-US" sz="1200" dirty="0">
                <a:solidFill>
                  <a:srgbClr val="80808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// pass a Double array</a:t>
            </a:r>
            <a:br>
              <a:rPr lang="en-US" sz="1200" dirty="0">
                <a:solidFill>
                  <a:srgbClr val="808080"/>
                </a:solidFill>
                <a:latin typeface="Mangal" panose="02040503050203030202" pitchFamily="18" charset="0"/>
                <a:cs typeface="Mangal" panose="02040503050203030202" pitchFamily="18" charset="0"/>
              </a:rPr>
            </a:br>
            <a:br>
              <a:rPr lang="en-US" sz="1200" dirty="0">
                <a:solidFill>
                  <a:srgbClr val="808080"/>
                </a:solidFill>
                <a:latin typeface="Mangal" panose="02040503050203030202" pitchFamily="18" charset="0"/>
                <a:cs typeface="Mangal" panose="02040503050203030202" pitchFamily="18" charset="0"/>
              </a:rPr>
            </a:br>
            <a:r>
              <a:rPr lang="en-US" sz="1200" dirty="0">
                <a:solidFill>
                  <a:srgbClr val="80808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        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System.</a:t>
            </a:r>
            <a:r>
              <a:rPr lang="en-US" sz="1200" i="1" dirty="0" err="1">
                <a:solidFill>
                  <a:srgbClr val="9876AA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out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.println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(</a:t>
            </a:r>
            <a:r>
              <a:rPr lang="en-US" sz="1200" dirty="0">
                <a:solidFill>
                  <a:srgbClr val="6A8759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"</a:t>
            </a:r>
            <a:r>
              <a:rPr lang="en-US" sz="1200" dirty="0">
                <a:solidFill>
                  <a:srgbClr val="CC7832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\</a:t>
            </a:r>
            <a:r>
              <a:rPr lang="en-US" sz="1200" dirty="0" err="1">
                <a:solidFill>
                  <a:srgbClr val="CC7832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n</a:t>
            </a:r>
            <a:r>
              <a:rPr lang="en-US" sz="1200" dirty="0" err="1">
                <a:solidFill>
                  <a:srgbClr val="6A8759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Array</a:t>
            </a:r>
            <a:r>
              <a:rPr lang="en-US" sz="1200" dirty="0">
                <a:solidFill>
                  <a:srgbClr val="6A8759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 err="1">
                <a:solidFill>
                  <a:srgbClr val="6A8759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characterArray</a:t>
            </a:r>
            <a:r>
              <a:rPr lang="en-US" sz="1200" dirty="0">
                <a:solidFill>
                  <a:srgbClr val="6A8759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 contains:"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)</a:t>
            </a:r>
            <a:r>
              <a:rPr lang="en-US" sz="1200" dirty="0">
                <a:solidFill>
                  <a:srgbClr val="CC7832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;</a:t>
            </a:r>
            <a:br>
              <a:rPr lang="en-US" sz="1200" dirty="0">
                <a:solidFill>
                  <a:srgbClr val="CC7832"/>
                </a:solidFill>
                <a:latin typeface="Mangal" panose="02040503050203030202" pitchFamily="18" charset="0"/>
                <a:cs typeface="Mangal" panose="02040503050203030202" pitchFamily="18" charset="0"/>
              </a:rPr>
            </a:br>
            <a:r>
              <a:rPr lang="en-US" sz="1200" dirty="0">
                <a:solidFill>
                  <a:srgbClr val="CC7832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        </a:t>
            </a:r>
            <a:r>
              <a:rPr lang="en-US" sz="1200" i="1" dirty="0" err="1">
                <a:latin typeface="Mangal" panose="02040503050203030202" pitchFamily="18" charset="0"/>
                <a:cs typeface="Mangal" panose="02040503050203030202" pitchFamily="18" charset="0"/>
              </a:rPr>
              <a:t>printArray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(</a:t>
            </a:r>
            <a:r>
              <a:rPr lang="en-US" sz="1200" dirty="0" err="1">
                <a:latin typeface="Mangal" panose="02040503050203030202" pitchFamily="18" charset="0"/>
                <a:cs typeface="Mangal" panose="02040503050203030202" pitchFamily="18" charset="0"/>
              </a:rPr>
              <a:t>charArray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)</a:t>
            </a:r>
            <a:r>
              <a:rPr lang="en-US" sz="1200" dirty="0">
                <a:solidFill>
                  <a:srgbClr val="CC7832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;   </a:t>
            </a:r>
            <a:r>
              <a:rPr lang="en-US" sz="1200" dirty="0">
                <a:solidFill>
                  <a:srgbClr val="80808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// pass a Character array</a:t>
            </a:r>
            <a:br>
              <a:rPr lang="en-US" sz="1200" dirty="0">
                <a:solidFill>
                  <a:srgbClr val="808080"/>
                </a:solidFill>
                <a:latin typeface="Mangal" panose="02040503050203030202" pitchFamily="18" charset="0"/>
                <a:cs typeface="Mangal" panose="02040503050203030202" pitchFamily="18" charset="0"/>
              </a:rPr>
            </a:br>
            <a:r>
              <a:rPr lang="en-US" sz="1200" dirty="0">
                <a:solidFill>
                  <a:srgbClr val="80808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    </a:t>
            </a: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}</a:t>
            </a:r>
            <a:b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</a:br>
            <a:r>
              <a:rPr lang="en-US" sz="1200" dirty="0">
                <a:latin typeface="Mangal" panose="02040503050203030202" pitchFamily="18" charset="0"/>
                <a:cs typeface="Mangal" panose="02040503050203030202" pitchFamily="18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F04D2C-9FF3-3C40-AC7A-1E60829B1316}"/>
              </a:ext>
            </a:extLst>
          </p:cNvPr>
          <p:cNvSpPr/>
          <p:nvPr/>
        </p:nvSpPr>
        <p:spPr>
          <a:xfrm>
            <a:off x="8103858" y="443077"/>
            <a:ext cx="31277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he-IL" sz="2400" dirty="0"/>
              <a:t>דוגמא לפונקציה גנרית: </a:t>
            </a:r>
          </a:p>
        </p:txBody>
      </p:sp>
    </p:spTree>
    <p:extLst>
      <p:ext uri="{BB962C8B-B14F-4D97-AF65-F5344CB8AC3E}">
        <p14:creationId xmlns:p14="http://schemas.microsoft.com/office/powerpoint/2010/main" val="2649595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DA6A3-4E38-8F4A-8AA1-051FAA4D6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/>
              <a:t>Shorten if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7484C-ED3D-F44D-8EF4-0FCF971A4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52891"/>
            <a:ext cx="10010142" cy="363830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he-IL" cap="none" dirty="0">
              <a:solidFill>
                <a:schemeClr val="bg2">
                  <a:lumMod val="10000"/>
                  <a:lumOff val="90000"/>
                </a:schemeClr>
              </a:solidFill>
            </a:endParaRPr>
          </a:p>
          <a:p>
            <a:pPr marL="0" indent="0">
              <a:buNone/>
            </a:pPr>
            <a:r>
              <a:rPr lang="en-US" cap="none" dirty="0">
                <a:solidFill>
                  <a:schemeClr val="bg2">
                    <a:lumMod val="10000"/>
                    <a:lumOff val="90000"/>
                  </a:schemeClr>
                </a:solidFill>
              </a:rPr>
              <a:t>The value of a variable often depends on whether a particular </a:t>
            </a:r>
            <a:r>
              <a:rPr lang="en-US" cap="none" dirty="0" err="1">
                <a:solidFill>
                  <a:schemeClr val="bg2">
                    <a:lumMod val="10000"/>
                    <a:lumOff val="90000"/>
                  </a:schemeClr>
                </a:solidFill>
              </a:rPr>
              <a:t>boolean</a:t>
            </a:r>
            <a:r>
              <a:rPr lang="en-US" cap="none" dirty="0">
                <a:solidFill>
                  <a:schemeClr val="bg2">
                    <a:lumMod val="10000"/>
                    <a:lumOff val="90000"/>
                  </a:schemeClr>
                </a:solidFill>
              </a:rPr>
              <a:t> expression is or is not true and on nothing else.</a:t>
            </a:r>
            <a:endParaRPr lang="he-IL" cap="none" dirty="0">
              <a:solidFill>
                <a:schemeClr val="bg2">
                  <a:lumMod val="10000"/>
                  <a:lumOff val="90000"/>
                </a:schemeClr>
              </a:solidFill>
            </a:endParaRPr>
          </a:p>
          <a:p>
            <a:pPr marL="0" indent="0">
              <a:buNone/>
            </a:pPr>
            <a:r>
              <a:rPr lang="en-US" cap="none" dirty="0">
                <a:solidFill>
                  <a:schemeClr val="bg2">
                    <a:lumMod val="10000"/>
                    <a:lumOff val="90000"/>
                  </a:schemeClr>
                </a:solidFill>
              </a:rPr>
              <a:t>For instance one common operation is setting the value of a variable to the maximum of two quantities. In Java you might write</a:t>
            </a:r>
          </a:p>
          <a:p>
            <a:pPr marL="0" indent="0">
              <a:buNone/>
            </a:pPr>
            <a:endParaRPr lang="en-US" cap="none" dirty="0">
              <a:solidFill>
                <a:schemeClr val="bg2">
                  <a:lumMod val="10000"/>
                  <a:lumOff val="90000"/>
                </a:schemeClr>
              </a:solidFill>
            </a:endParaRPr>
          </a:p>
          <a:p>
            <a:pPr marL="0" indent="0">
              <a:buNone/>
            </a:pPr>
            <a:endParaRPr lang="en-US" cap="none" dirty="0">
              <a:solidFill>
                <a:schemeClr val="bg2">
                  <a:lumMod val="10000"/>
                  <a:lumOff val="90000"/>
                </a:schemeClr>
              </a:solidFill>
            </a:endParaRPr>
          </a:p>
          <a:p>
            <a:pPr marL="0" indent="0">
              <a:buNone/>
            </a:pPr>
            <a:endParaRPr lang="en-US" cap="none" dirty="0">
              <a:solidFill>
                <a:schemeClr val="bg2">
                  <a:lumMod val="10000"/>
                  <a:lumOff val="90000"/>
                </a:schemeClr>
              </a:solidFill>
            </a:endParaRPr>
          </a:p>
          <a:p>
            <a:pPr marL="0" indent="0">
              <a:buNone/>
            </a:pPr>
            <a:endParaRPr lang="en-US" cap="none" dirty="0">
              <a:solidFill>
                <a:schemeClr val="bg2">
                  <a:lumMod val="10000"/>
                  <a:lumOff val="90000"/>
                </a:schemeClr>
              </a:solidFill>
            </a:endParaRPr>
          </a:p>
          <a:p>
            <a:pPr marL="0" indent="0">
              <a:buNone/>
            </a:pPr>
            <a:endParaRPr lang="en-US" cap="none" dirty="0">
              <a:solidFill>
                <a:schemeClr val="bg2">
                  <a:lumMod val="10000"/>
                  <a:lumOff val="90000"/>
                </a:schemeClr>
              </a:solidFill>
            </a:endParaRPr>
          </a:p>
          <a:p>
            <a:pPr marL="0" indent="0">
              <a:buNone/>
            </a:pPr>
            <a:endParaRPr lang="en-US" cap="none" dirty="0">
              <a:solidFill>
                <a:schemeClr val="bg2">
                  <a:lumMod val="10000"/>
                  <a:lumOff val="90000"/>
                </a:schemeClr>
              </a:solidFill>
            </a:endParaRPr>
          </a:p>
          <a:p>
            <a:pPr marL="0" indent="0">
              <a:buNone/>
            </a:pPr>
            <a:endParaRPr lang="en-US" cap="none" dirty="0">
              <a:solidFill>
                <a:schemeClr val="bg2">
                  <a:lumMod val="10000"/>
                  <a:lumOff val="90000"/>
                </a:schemeClr>
              </a:solidFill>
            </a:endParaRPr>
          </a:p>
          <a:p>
            <a:pPr marL="0" indent="0">
              <a:buNone/>
            </a:pPr>
            <a:r>
              <a:rPr lang="en-US" cap="none" dirty="0">
                <a:solidFill>
                  <a:schemeClr val="bg2">
                    <a:lumMod val="10000"/>
                    <a:lumOff val="90000"/>
                  </a:schemeClr>
                </a:solidFill>
              </a:rPr>
              <a:t>Setting a single variable to one of two states based on a single condition is such a common use of if-else that a shortcut has been devised for it,</a:t>
            </a:r>
            <a:r>
              <a:rPr lang="he-IL" cap="none" dirty="0">
                <a:solidFill>
                  <a:schemeClr val="bg2">
                    <a:lumMod val="10000"/>
                    <a:lumOff val="90000"/>
                  </a:schemeClr>
                </a:solidFill>
              </a:rPr>
              <a:t> </a:t>
            </a:r>
            <a:r>
              <a:rPr lang="en-US" cap="none" dirty="0">
                <a:solidFill>
                  <a:schemeClr val="bg2">
                    <a:lumMod val="10000"/>
                    <a:lumOff val="90000"/>
                  </a:schemeClr>
                </a:solidFill>
              </a:rPr>
              <a:t>the conditional operator, Using the conditional operator you can rewrite the above example in a single line like this:</a:t>
            </a:r>
          </a:p>
          <a:p>
            <a:pPr marL="0" indent="0">
              <a:buNone/>
            </a:pPr>
            <a:endParaRPr lang="en-US" cap="none" dirty="0">
              <a:solidFill>
                <a:schemeClr val="bg2">
                  <a:lumMod val="10000"/>
                  <a:lumOff val="90000"/>
                </a:schemeClr>
              </a:solidFill>
            </a:endParaRPr>
          </a:p>
          <a:p>
            <a:pPr marL="0" indent="0">
              <a:buNone/>
            </a:pPr>
            <a:endParaRPr lang="en-US" cap="none" dirty="0">
              <a:solidFill>
                <a:schemeClr val="bg2">
                  <a:lumMod val="10000"/>
                  <a:lumOff val="90000"/>
                </a:schemeClr>
              </a:solidFill>
            </a:endParaRPr>
          </a:p>
          <a:p>
            <a:pPr marL="0" indent="0">
              <a:buNone/>
            </a:pPr>
            <a:endParaRPr lang="en-US" cap="none" dirty="0">
              <a:solidFill>
                <a:schemeClr val="bg2">
                  <a:lumMod val="10000"/>
                  <a:lumOff val="90000"/>
                </a:schemeClr>
              </a:solidFill>
            </a:endParaRPr>
          </a:p>
          <a:p>
            <a:pPr marL="2857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cap="non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CCB12D-C714-F848-9F93-52A634CFB1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14" b="-8534"/>
          <a:stretch/>
        </p:blipFill>
        <p:spPr>
          <a:xfrm>
            <a:off x="1141413" y="2803967"/>
            <a:ext cx="2400300" cy="17525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672E37-5F6D-1745-8A50-2B5C2D6DF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5238750"/>
            <a:ext cx="268605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99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35</TotalTime>
  <Words>1138</Words>
  <Application>Microsoft Macintosh PowerPoint</Application>
  <PresentationFormat>Widescreen</PresentationFormat>
  <Paragraphs>111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Century Gothic</vt:lpstr>
      <vt:lpstr>Gisha</vt:lpstr>
      <vt:lpstr>Mangal</vt:lpstr>
      <vt:lpstr>Segoe UI</vt:lpstr>
      <vt:lpstr>Verdana</vt:lpstr>
      <vt:lpstr>Mesh</vt:lpstr>
      <vt:lpstr>תכנות מונחה עצמים תרגול 1 </vt:lpstr>
      <vt:lpstr>נושאים להיום:</vt:lpstr>
      <vt:lpstr>כמה מילים על הקורס:</vt:lpstr>
      <vt:lpstr>PowerPoint Presentation</vt:lpstr>
      <vt:lpstr>Google is your best friend from now ! </vt:lpstr>
      <vt:lpstr>יישור קו העתקה עמוקה (deep copy)  </vt:lpstr>
      <vt:lpstr>יישור קו המושג גנרי</vt:lpstr>
      <vt:lpstr>PowerPoint Presentation</vt:lpstr>
      <vt:lpstr>Shorten if </vt:lpstr>
      <vt:lpstr>Enum</vt:lpstr>
      <vt:lpstr>For each</vt:lpstr>
      <vt:lpstr>Classes</vt:lpstr>
      <vt:lpstr>Classes Constructors  </vt:lpstr>
      <vt:lpstr>Classes methods </vt:lpstr>
      <vt:lpstr>Classes constructor</vt:lpstr>
      <vt:lpstr>Classes Encapsulation </vt:lpstr>
      <vt:lpstr>Classes Modifier </vt:lpstr>
      <vt:lpstr>Classes Packages &amp; API </vt:lpstr>
      <vt:lpstr>Java Inheritance (Subclass and Superclass)</vt:lpstr>
      <vt:lpstr>Inheritance</vt:lpstr>
      <vt:lpstr>Polymorphism</vt:lpstr>
      <vt:lpstr>PowerPoint Presentation</vt:lpstr>
      <vt:lpstr>Abstraction </vt:lpstr>
      <vt:lpstr>Interfaces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תכנות מונחה עצמים תרגול 1 </dc:title>
  <dc:creator>Itai Lashover</dc:creator>
  <cp:lastModifiedBy>Itai Lashover</cp:lastModifiedBy>
  <cp:revision>8</cp:revision>
  <dcterms:created xsi:type="dcterms:W3CDTF">2021-10-09T19:59:47Z</dcterms:created>
  <dcterms:modified xsi:type="dcterms:W3CDTF">2021-10-09T20:35:44Z</dcterms:modified>
</cp:coreProperties>
</file>